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89" r:id="rId2"/>
    <p:sldId id="292" r:id="rId3"/>
    <p:sldId id="324" r:id="rId4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>
          <p15:clr>
            <a:srgbClr val="A4A3A4"/>
          </p15:clr>
        </p15:guide>
        <p15:guide id="2" orient="horz" pos="550">
          <p15:clr>
            <a:srgbClr val="A4A3A4"/>
          </p15:clr>
        </p15:guide>
        <p15:guide id="3" orient="horz" pos="4065">
          <p15:clr>
            <a:srgbClr val="A4A3A4"/>
          </p15:clr>
        </p15:guide>
        <p15:guide id="4" orient="horz" pos="777">
          <p15:clr>
            <a:srgbClr val="A4A3A4"/>
          </p15:clr>
        </p15:guide>
        <p15:guide id="5" pos="257">
          <p15:clr>
            <a:srgbClr val="A4A3A4"/>
          </p15:clr>
        </p15:guide>
        <p15:guide id="6" pos="742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C3300"/>
    <a:srgbClr val="FF3300"/>
    <a:srgbClr val="C5593B"/>
    <a:srgbClr val="DCDFE2"/>
    <a:srgbClr val="CBCED1"/>
    <a:srgbClr val="1E6991"/>
    <a:srgbClr val="183D67"/>
    <a:srgbClr val="132F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264" autoAdjust="0"/>
    <p:restoredTop sz="94660"/>
  </p:normalViewPr>
  <p:slideViewPr>
    <p:cSldViewPr snapToGrid="0">
      <p:cViewPr varScale="1">
        <p:scale>
          <a:sx n="51" d="100"/>
          <a:sy n="51" d="100"/>
        </p:scale>
        <p:origin x="706" y="29"/>
      </p:cViewPr>
      <p:guideLst>
        <p:guide orient="horz" pos="2137"/>
        <p:guide orient="horz" pos="550"/>
        <p:guide orient="horz" pos="4065"/>
        <p:guide orient="horz" pos="777"/>
        <p:guide pos="257"/>
        <p:guide pos="742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465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gif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6158D7-C4CC-43CC-BE7B-C6513767B6E3}" type="datetimeFigureOut">
              <a:rPr lang="zh-CN" altLang="en-US" smtClean="0"/>
              <a:t>2018/8/23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41E829-E778-4F59-A9C1-3FBFD41D3B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752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FFFF"/>
                </a:solidFill>
                <a:latin typeface="Trebuchet MS" panose="020B0603020202020204" pitchFamily="34" charset="0"/>
              </a:rPr>
              <a:t>ADT=sea level anomaly (SLA) and mean dynamic topography (MDT)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41E829-E778-4F59-A9C1-3FBFD41D3B9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1284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41E829-E778-4F59-A9C1-3FBFD41D3B9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0822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B1ADCCD-3B31-4913-850C-9A91817A2EF1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FA1F8B-66E8-4EEE-B958-9085DAB3B0B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225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1CD85F-B782-4E67-B4D3-4BAEC7337AB9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834EF2-B15A-4D98-A7FE-C91FF5E76D5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1485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E5A0D38-C4CB-4FCF-BDAA-8B625965E37C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EBDC1E-7F16-418F-BB3B-2DA5F6AA5B5A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3518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8A73005-F134-44DC-9C6A-6E6B969EFF85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8DBBED3-9715-4D97-84CB-E388A8B2AD3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638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6251A1-55BC-4AA3-B216-B50DC9C9669D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7AE2E9F-8D6A-4C9F-BC1B-3A712C90E42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4100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6DBEE7F-FE86-4968-8582-F79F833B1170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41F5C01-DE45-4856-AAF0-74FEFFC1EC0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303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1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1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7" y="1535113"/>
            <a:ext cx="538956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7" y="2174875"/>
            <a:ext cx="538956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D53F263-D7D1-47CA-A1C3-D1F564C7E75E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2FEB5E-B92A-4C6C-84CB-79BE7EF349A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0591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2CEB501-7BA5-434A-8F43-1E0B3D131C1C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32D67E8-39FC-44F5-9A3E-439056A7681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5751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13F11EB-EE22-4A29-ACE1-B37D2B8B666D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2475C6-AC50-43A7-A36F-F1E13AC0D3F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5555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5" y="273052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2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94413AB-8A7F-47B7-9F4B-63F701D167FB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FCB426-5FEE-4C92-B57B-786DCBD6108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4473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FA4E6D2-DBB4-4C3E-BC53-A513FDEF5863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C8BE555-BE3B-4BEA-A659-667DFF6F0C6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0059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E3E7A53D-89A3-400E-B941-2ECC2A9F2E01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C6DAAB17-CBCA-4491-BEC2-DCA1B4FC216E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5pPr>
      <a:lvl6pPr marL="4572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6pPr>
      <a:lvl7pPr marL="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7pPr>
      <a:lvl8pPr marL="13716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8pPr>
      <a:lvl9pPr marL="18288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847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3EC20BC-4705-4082-884A-80FC38F133A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31" t="11665" r="6517" b="13146"/>
          <a:stretch/>
        </p:blipFill>
        <p:spPr>
          <a:xfrm>
            <a:off x="571498" y="2609228"/>
            <a:ext cx="4953001" cy="3878256"/>
          </a:xfrm>
          <a:prstGeom prst="rect">
            <a:avLst/>
          </a:prstGeom>
        </p:spPr>
      </p:pic>
      <p:sp>
        <p:nvSpPr>
          <p:cNvPr id="6" name="任意多边形 9">
            <a:extLst>
              <a:ext uri="{FF2B5EF4-FFF2-40B4-BE49-F238E27FC236}">
                <a16:creationId xmlns:a16="http://schemas.microsoft.com/office/drawing/2014/main" id="{854210F0-E5A3-4C5C-B567-48B4A188C881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sp>
        <p:nvSpPr>
          <p:cNvPr id="7" name="任意多边形 9">
            <a:extLst>
              <a:ext uri="{FF2B5EF4-FFF2-40B4-BE49-F238E27FC236}">
                <a16:creationId xmlns:a16="http://schemas.microsoft.com/office/drawing/2014/main" id="{E9F505CE-4DB4-412A-BD7B-DFE1629D138E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ECBC579F-2E51-4092-922B-9F7E3D9A6293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4EF7A9D5-5305-4285-B67C-273B1273E6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301" y="247651"/>
            <a:ext cx="5889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sz="2400" b="1" dirty="0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02</a:t>
            </a:r>
            <a:endParaRPr lang="zh-CN" altLang="en-US" sz="2400" b="1" dirty="0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10" name="直接连接符 14">
            <a:extLst>
              <a:ext uri="{FF2B5EF4-FFF2-40B4-BE49-F238E27FC236}">
                <a16:creationId xmlns:a16="http://schemas.microsoft.com/office/drawing/2014/main" id="{F0A2C11A-9154-4767-B6B9-F5B6564E6DEF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31C447D1-1333-4F36-8214-F59123FD565A}"/>
              </a:ext>
            </a:extLst>
          </p:cNvPr>
          <p:cNvSpPr/>
          <p:nvPr/>
        </p:nvSpPr>
        <p:spPr>
          <a:xfrm>
            <a:off x="1113771" y="289554"/>
            <a:ext cx="677621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涡旋筛选算法</a:t>
            </a:r>
            <a:r>
              <a:rPr lang="en-US" altLang="zh-CN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——</a:t>
            </a:r>
            <a:r>
              <a:rPr lang="zh-CN" altLang="en-US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复现涡旋识别方法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8CE5C4A-4286-42AA-8619-37288DCF4696}"/>
              </a:ext>
            </a:extLst>
          </p:cNvPr>
          <p:cNvSpPr txBox="1"/>
          <p:nvPr/>
        </p:nvSpPr>
        <p:spPr>
          <a:xfrm>
            <a:off x="819149" y="1844080"/>
            <a:ext cx="4482589" cy="707886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</a:rPr>
              <a:t>2017.02——</a:t>
            </a:r>
            <a:r>
              <a:rPr lang="zh-CN" altLang="en-US" sz="2000" b="1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</a:rPr>
              <a:t>新涡旋识别方法</a:t>
            </a:r>
          </a:p>
          <a:p>
            <a:pPr algn="ctr"/>
            <a:r>
              <a:rPr lang="en-US" altLang="zh-CN" sz="2000" b="1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</a:rPr>
              <a:t>Absolute Dynamic Topographies</a:t>
            </a:r>
            <a:endParaRPr lang="zh-CN" altLang="en-US" sz="2000" b="1" dirty="0">
              <a:ln>
                <a:solidFill>
                  <a:schemeClr val="bg1">
                    <a:lumMod val="5000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8CE5C4A-4286-42AA-8619-37288DCF4696}"/>
              </a:ext>
            </a:extLst>
          </p:cNvPr>
          <p:cNvSpPr txBox="1"/>
          <p:nvPr/>
        </p:nvSpPr>
        <p:spPr>
          <a:xfrm>
            <a:off x="6505574" y="1844080"/>
            <a:ext cx="4482589" cy="707886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</a:rPr>
              <a:t> 2017.02——</a:t>
            </a:r>
            <a:r>
              <a:rPr lang="en-US" altLang="zh-CN" sz="2000" b="1" dirty="0" err="1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</a:rPr>
              <a:t>VVocean</a:t>
            </a:r>
            <a:endParaRPr lang="en-US" altLang="zh-CN" sz="2000" b="1" dirty="0">
              <a:ln>
                <a:solidFill>
                  <a:schemeClr val="bg1">
                    <a:lumMod val="50000"/>
                  </a:schemeClr>
                </a:solidFill>
              </a:ln>
              <a:solidFill>
                <a:schemeClr val="bg1"/>
              </a:solidFill>
            </a:endParaRPr>
          </a:p>
          <a:p>
            <a:pPr algn="ctr"/>
            <a:r>
              <a:rPr lang="en-US" altLang="zh-CN" sz="2000" b="1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</a:rPr>
              <a:t>Sea Level Anomalies   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1659472" y="6459562"/>
            <a:ext cx="36422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accent3"/>
                </a:solidFill>
              </a:rPr>
              <a:t>每天平均</a:t>
            </a:r>
            <a:r>
              <a:rPr lang="en-US" altLang="zh-CN" sz="2000" b="1" dirty="0">
                <a:solidFill>
                  <a:schemeClr val="accent3"/>
                </a:solidFill>
              </a:rPr>
              <a:t>800</a:t>
            </a:r>
            <a:r>
              <a:rPr lang="zh-CN" altLang="en-US" sz="2000" b="1" dirty="0">
                <a:solidFill>
                  <a:schemeClr val="accent3"/>
                </a:solidFill>
              </a:rPr>
              <a:t>个涡旋左右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70BC0247-C9DE-4B51-9B80-F030275A7145}"/>
              </a:ext>
            </a:extLst>
          </p:cNvPr>
          <p:cNvGrpSpPr/>
          <p:nvPr/>
        </p:nvGrpSpPr>
        <p:grpSpPr>
          <a:xfrm>
            <a:off x="1612660" y="1066649"/>
            <a:ext cx="258235" cy="720000"/>
            <a:chOff x="1746010" y="2042009"/>
            <a:chExt cx="258235" cy="1335584"/>
          </a:xfrm>
        </p:grpSpPr>
        <p:sp>
          <p:nvSpPr>
            <p:cNvPr id="17" name="L 形 16">
              <a:extLst>
                <a:ext uri="{FF2B5EF4-FFF2-40B4-BE49-F238E27FC236}">
                  <a16:creationId xmlns:a16="http://schemas.microsoft.com/office/drawing/2014/main" id="{00512AD1-CE07-479F-AC66-C515A6870847}"/>
                </a:ext>
              </a:extLst>
            </p:cNvPr>
            <p:cNvSpPr/>
            <p:nvPr/>
          </p:nvSpPr>
          <p:spPr>
            <a:xfrm>
              <a:off x="1746010" y="3119359"/>
              <a:ext cx="258235" cy="258234"/>
            </a:xfrm>
            <a:prstGeom prst="corner">
              <a:avLst>
                <a:gd name="adj1" fmla="val 14198"/>
                <a:gd name="adj2" fmla="val 14900"/>
              </a:avLst>
            </a:prstGeom>
            <a:solidFill>
              <a:sysClr val="window" lastClr="FFFFFF">
                <a:alpha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" name="L 形 17">
              <a:extLst>
                <a:ext uri="{FF2B5EF4-FFF2-40B4-BE49-F238E27FC236}">
                  <a16:creationId xmlns:a16="http://schemas.microsoft.com/office/drawing/2014/main" id="{D0AA6DCF-EF31-4F60-B07B-910BACC57E37}"/>
                </a:ext>
              </a:extLst>
            </p:cNvPr>
            <p:cNvSpPr/>
            <p:nvPr/>
          </p:nvSpPr>
          <p:spPr>
            <a:xfrm flipV="1">
              <a:off x="1746010" y="2042009"/>
              <a:ext cx="258235" cy="258234"/>
            </a:xfrm>
            <a:prstGeom prst="corner">
              <a:avLst>
                <a:gd name="adj1" fmla="val 14198"/>
                <a:gd name="adj2" fmla="val 14900"/>
              </a:avLst>
            </a:prstGeom>
            <a:solidFill>
              <a:sysClr val="window" lastClr="FFFFFF">
                <a:alpha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EB7C3D21-DDE2-43A0-8C56-EFB0BEFD46D4}"/>
              </a:ext>
            </a:extLst>
          </p:cNvPr>
          <p:cNvGrpSpPr/>
          <p:nvPr/>
        </p:nvGrpSpPr>
        <p:grpSpPr>
          <a:xfrm>
            <a:off x="10330631" y="1066649"/>
            <a:ext cx="258235" cy="720000"/>
            <a:chOff x="10187756" y="2042009"/>
            <a:chExt cx="258235" cy="1335582"/>
          </a:xfrm>
        </p:grpSpPr>
        <p:sp>
          <p:nvSpPr>
            <p:cNvPr id="20" name="L 形 19">
              <a:extLst>
                <a:ext uri="{FF2B5EF4-FFF2-40B4-BE49-F238E27FC236}">
                  <a16:creationId xmlns:a16="http://schemas.microsoft.com/office/drawing/2014/main" id="{B5103267-5A51-4714-B73C-2D874E90AEC5}"/>
                </a:ext>
              </a:extLst>
            </p:cNvPr>
            <p:cNvSpPr/>
            <p:nvPr/>
          </p:nvSpPr>
          <p:spPr>
            <a:xfrm flipH="1">
              <a:off x="10187756" y="3119357"/>
              <a:ext cx="258235" cy="258234"/>
            </a:xfrm>
            <a:prstGeom prst="corner">
              <a:avLst>
                <a:gd name="adj1" fmla="val 14198"/>
                <a:gd name="adj2" fmla="val 14900"/>
              </a:avLst>
            </a:prstGeom>
            <a:solidFill>
              <a:sysClr val="window" lastClr="FFFFFF">
                <a:alpha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" name="L 形 20">
              <a:extLst>
                <a:ext uri="{FF2B5EF4-FFF2-40B4-BE49-F238E27FC236}">
                  <a16:creationId xmlns:a16="http://schemas.microsoft.com/office/drawing/2014/main" id="{DB164C7E-67FA-47BF-B34C-4F6B5B67140F}"/>
                </a:ext>
              </a:extLst>
            </p:cNvPr>
            <p:cNvSpPr/>
            <p:nvPr/>
          </p:nvSpPr>
          <p:spPr>
            <a:xfrm flipH="1" flipV="1">
              <a:off x="10187756" y="2042009"/>
              <a:ext cx="258235" cy="258234"/>
            </a:xfrm>
            <a:prstGeom prst="corner">
              <a:avLst>
                <a:gd name="adj1" fmla="val 14198"/>
                <a:gd name="adj2" fmla="val 14900"/>
              </a:avLst>
            </a:prstGeom>
            <a:solidFill>
              <a:sysClr val="window" lastClr="FFFFFF">
                <a:alpha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80E0A823-AE7D-49A2-96B7-C2CFEAE4364C}"/>
              </a:ext>
            </a:extLst>
          </p:cNvPr>
          <p:cNvSpPr txBox="1"/>
          <p:nvPr/>
        </p:nvSpPr>
        <p:spPr>
          <a:xfrm>
            <a:off x="1938801" y="1195297"/>
            <a:ext cx="83872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chemeClr val="bg1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defRPr>
            </a:lvl1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复现一种基于</a:t>
            </a:r>
            <a:r>
              <a:rPr lang="en-US" altLang="zh-CN" sz="24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OW</a:t>
            </a:r>
            <a:r>
              <a:rPr lang="zh-CN" altLang="en-US" sz="24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方法定位及</a:t>
            </a:r>
            <a:r>
              <a:rPr lang="en-US" altLang="zh-CN" sz="24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SSH</a:t>
            </a:r>
            <a:r>
              <a:rPr lang="zh-CN" altLang="en-US" sz="24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方法判定边界的涡旋识别方法</a:t>
            </a:r>
          </a:p>
        </p:txBody>
      </p:sp>
      <p:sp>
        <p:nvSpPr>
          <p:cNvPr id="23" name="矩形 22"/>
          <p:cNvSpPr/>
          <p:nvPr/>
        </p:nvSpPr>
        <p:spPr>
          <a:xfrm>
            <a:off x="7515165" y="6479313"/>
            <a:ext cx="302679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accent3"/>
                </a:solidFill>
              </a:rPr>
              <a:t>每天平均</a:t>
            </a:r>
            <a:r>
              <a:rPr lang="en-US" altLang="zh-CN" sz="2000" b="1" dirty="0">
                <a:solidFill>
                  <a:schemeClr val="accent3"/>
                </a:solidFill>
              </a:rPr>
              <a:t>1100</a:t>
            </a:r>
            <a:r>
              <a:rPr lang="zh-CN" altLang="en-US" sz="2000" b="1" dirty="0">
                <a:solidFill>
                  <a:schemeClr val="accent3"/>
                </a:solidFill>
              </a:rPr>
              <a:t>个涡旋左右</a:t>
            </a:r>
          </a:p>
        </p:txBody>
      </p:sp>
    </p:spTree>
    <p:extLst>
      <p:ext uri="{BB962C8B-B14F-4D97-AF65-F5344CB8AC3E}">
        <p14:creationId xmlns:p14="http://schemas.microsoft.com/office/powerpoint/2010/main" val="271000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00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2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400"/>
                                </p:stCondLst>
                                <p:childTnLst>
                                  <p:par>
                                    <p:cTn id="1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2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9" dur="2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20" dur="2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  <p:bldP spid="13" grpId="0" animBg="1"/>
          <p:bldP spid="15" grpId="0"/>
          <p:bldP spid="22" grpId="0"/>
          <p:bldP spid="2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00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2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400"/>
                                </p:stCondLst>
                                <p:childTnLst>
                                  <p:par>
                                    <p:cTn id="1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2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2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  <p:bldP spid="13" grpId="0" animBg="1"/>
          <p:bldP spid="15" grpId="0"/>
          <p:bldP spid="22" grpId="0"/>
          <p:bldP spid="23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847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85A5617-3C02-4C40-93E1-195FDA179E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782" y="1204917"/>
            <a:ext cx="4364058" cy="48312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B42ACB2-7B05-4C2F-BF4D-A48ABD4B8D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340" y="1914861"/>
            <a:ext cx="4062310" cy="4121256"/>
          </a:xfrm>
          <a:prstGeom prst="rect">
            <a:avLst/>
          </a:prstGeom>
        </p:spPr>
      </p:pic>
      <p:sp>
        <p:nvSpPr>
          <p:cNvPr id="7" name="任意多边形 9">
            <a:extLst>
              <a:ext uri="{FF2B5EF4-FFF2-40B4-BE49-F238E27FC236}">
                <a16:creationId xmlns:a16="http://schemas.microsoft.com/office/drawing/2014/main" id="{55F6BFB8-AFF8-4884-9085-BFDBB0911E8D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sp>
        <p:nvSpPr>
          <p:cNvPr id="11" name="任意多边形 9">
            <a:extLst>
              <a:ext uri="{FF2B5EF4-FFF2-40B4-BE49-F238E27FC236}">
                <a16:creationId xmlns:a16="http://schemas.microsoft.com/office/drawing/2014/main" id="{8A6BF39D-A833-4C49-B16E-58D1A3837BAF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22157053-BE94-477C-8EBF-FC55BAEFCDC8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0626D1BC-A30E-4A43-B4B8-F46BEBABEE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301" y="247651"/>
            <a:ext cx="5889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sz="2400" b="1" dirty="0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03</a:t>
            </a:r>
            <a:endParaRPr lang="zh-CN" altLang="en-US" sz="2400" b="1" dirty="0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14" name="直接连接符 14">
            <a:extLst>
              <a:ext uri="{FF2B5EF4-FFF2-40B4-BE49-F238E27FC236}">
                <a16:creationId xmlns:a16="http://schemas.microsoft.com/office/drawing/2014/main" id="{D8B0ED24-49F7-425F-9860-28F8D4A1EDB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B96B7F88-2031-4EF2-873D-0246427979F2}"/>
              </a:ext>
            </a:extLst>
          </p:cNvPr>
          <p:cNvSpPr/>
          <p:nvPr/>
        </p:nvSpPr>
        <p:spPr>
          <a:xfrm>
            <a:off x="1113771" y="289554"/>
            <a:ext cx="512832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深度学习</a:t>
            </a:r>
            <a:r>
              <a:rPr lang="en-US" altLang="zh-CN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——</a:t>
            </a:r>
            <a:r>
              <a:rPr lang="zh-CN" altLang="en-US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训练模型构建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FDE152F-86FE-4660-9645-85D527E6872B}"/>
              </a:ext>
            </a:extLst>
          </p:cNvPr>
          <p:cNvSpPr txBox="1"/>
          <p:nvPr/>
        </p:nvSpPr>
        <p:spPr>
          <a:xfrm>
            <a:off x="6305550" y="1281938"/>
            <a:ext cx="5215890" cy="461665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CNN+SVR</a:t>
            </a:r>
            <a:r>
              <a:rPr lang="zh-CN" altLang="en-US" sz="2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混合深度学习构建实现预测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A55D218-C204-46C2-AC1C-6521D809A0A7}"/>
              </a:ext>
            </a:extLst>
          </p:cNvPr>
          <p:cNvSpPr txBox="1"/>
          <p:nvPr/>
        </p:nvSpPr>
        <p:spPr>
          <a:xfrm>
            <a:off x="1341558" y="6226152"/>
            <a:ext cx="2810894" cy="40011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封装的计算图和数据流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A55D218-C204-46C2-AC1C-6521D809A0A7}"/>
              </a:ext>
            </a:extLst>
          </p:cNvPr>
          <p:cNvSpPr txBox="1"/>
          <p:nvPr/>
        </p:nvSpPr>
        <p:spPr>
          <a:xfrm>
            <a:off x="7336715" y="6222036"/>
            <a:ext cx="3463962" cy="40011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</a:rPr>
              <a:t>CNN+SVR</a:t>
            </a:r>
            <a:r>
              <a:rPr lang="zh-CN" altLang="en-US" sz="2000" b="1" dirty="0">
                <a:solidFill>
                  <a:schemeClr val="bg1"/>
                </a:solidFill>
              </a:rPr>
              <a:t>网络结构部分代码</a:t>
            </a:r>
          </a:p>
        </p:txBody>
      </p:sp>
    </p:spTree>
    <p:extLst>
      <p:ext uri="{BB962C8B-B14F-4D97-AF65-F5344CB8AC3E}">
        <p14:creationId xmlns:p14="http://schemas.microsoft.com/office/powerpoint/2010/main" val="79245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6" grpId="0" animBg="1"/>
      <p:bldP spid="1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31"/>
            <a:ext cx="12192000" cy="6848475"/>
          </a:xfrm>
          <a:prstGeom prst="rect">
            <a:avLst/>
          </a:prstGeom>
        </p:spPr>
      </p:pic>
      <p:sp>
        <p:nvSpPr>
          <p:cNvPr id="9" name="任意多边形 9">
            <a:extLst>
              <a:ext uri="{FF2B5EF4-FFF2-40B4-BE49-F238E27FC236}">
                <a16:creationId xmlns:a16="http://schemas.microsoft.com/office/drawing/2014/main" id="{CCF36C86-4C3E-402B-97A5-43BA7F96C2B2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sp>
        <p:nvSpPr>
          <p:cNvPr id="10" name="任意多边形 9">
            <a:extLst>
              <a:ext uri="{FF2B5EF4-FFF2-40B4-BE49-F238E27FC236}">
                <a16:creationId xmlns:a16="http://schemas.microsoft.com/office/drawing/2014/main" id="{F45DD180-A50C-4C20-93BA-528567C471EA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33C1043A-960B-48D5-9832-B91B9C1B795A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8CA92936-E7BA-4727-9F50-A147981AC9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301" y="247651"/>
            <a:ext cx="5889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sz="2400" b="1" dirty="0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03</a:t>
            </a:r>
            <a:endParaRPr lang="zh-CN" altLang="en-US" sz="2400" b="1" dirty="0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13" name="直接连接符 14">
            <a:extLst>
              <a:ext uri="{FF2B5EF4-FFF2-40B4-BE49-F238E27FC236}">
                <a16:creationId xmlns:a16="http://schemas.microsoft.com/office/drawing/2014/main" id="{B232058A-FC42-4339-837B-06B883EEA32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DEED8A74-B956-4B79-8662-CAF36C9B7A88}"/>
              </a:ext>
            </a:extLst>
          </p:cNvPr>
          <p:cNvSpPr/>
          <p:nvPr/>
        </p:nvSpPr>
        <p:spPr>
          <a:xfrm>
            <a:off x="1113771" y="289554"/>
            <a:ext cx="50481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3200" b="1" dirty="0">
                <a:solidFill>
                  <a:schemeClr val="bg1"/>
                </a:solidFill>
              </a:rPr>
              <a:t>深度学习</a:t>
            </a:r>
            <a:r>
              <a:rPr lang="en-US" altLang="zh-CN" sz="3200" b="1" dirty="0">
                <a:solidFill>
                  <a:schemeClr val="bg1"/>
                </a:solidFill>
              </a:rPr>
              <a:t>——</a:t>
            </a:r>
            <a:r>
              <a:rPr lang="zh-CN" altLang="en-US" sz="3200" b="1" dirty="0">
                <a:solidFill>
                  <a:schemeClr val="bg1"/>
                </a:solidFill>
              </a:rPr>
              <a:t>初步训练结果</a:t>
            </a:r>
            <a:endParaRPr lang="zh-CN" altLang="en-US" sz="3200" b="1" dirty="0">
              <a:solidFill>
                <a:prstClr val="white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151DE4D-D198-4D0D-BC45-4A0426777CD1}"/>
              </a:ext>
            </a:extLst>
          </p:cNvPr>
          <p:cNvSpPr txBox="1"/>
          <p:nvPr/>
        </p:nvSpPr>
        <p:spPr>
          <a:xfrm>
            <a:off x="662781" y="1033554"/>
            <a:ext cx="10998787" cy="83099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运用实测卫星数据，通过</a:t>
            </a:r>
            <a:r>
              <a:rPr lang="en-US" altLang="zh-CN" sz="2400" dirty="0">
                <a:solidFill>
                  <a:schemeClr val="bg1"/>
                </a:solidFill>
              </a:rPr>
              <a:t>CNN-SVR</a:t>
            </a:r>
            <a:r>
              <a:rPr lang="zh-CN" altLang="en-US" sz="2400" dirty="0">
                <a:solidFill>
                  <a:schemeClr val="bg1"/>
                </a:solidFill>
              </a:rPr>
              <a:t>混合深度学习模型关系，进行涡旋三维结构的训练，以实现三维结构的反演，并根据</a:t>
            </a:r>
            <a:r>
              <a:rPr lang="zh-CN" altLang="en-US" sz="2400" b="1" dirty="0">
                <a:solidFill>
                  <a:srgbClr val="FFC000"/>
                </a:solidFill>
              </a:rPr>
              <a:t>实测三维数据对反演结果数据同化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16464623-11F9-4016-9535-FF79B69CEA91}"/>
              </a:ext>
            </a:extLst>
          </p:cNvPr>
          <p:cNvGrpSpPr/>
          <p:nvPr/>
        </p:nvGrpSpPr>
        <p:grpSpPr>
          <a:xfrm>
            <a:off x="662782" y="2561428"/>
            <a:ext cx="4876372" cy="3867540"/>
            <a:chOff x="662782" y="2195882"/>
            <a:chExt cx="5077347" cy="4447365"/>
          </a:xfrm>
        </p:grpSpPr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32AA6B70-70EC-45E4-A4EC-25A822659B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2782" y="2195882"/>
              <a:ext cx="5077347" cy="3397343"/>
            </a:xfrm>
            <a:prstGeom prst="rect">
              <a:avLst/>
            </a:prstGeom>
          </p:spPr>
        </p:pic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8A55D218-C204-46C2-AC1C-6521D809A0A7}"/>
                </a:ext>
              </a:extLst>
            </p:cNvPr>
            <p:cNvSpPr txBox="1"/>
            <p:nvPr/>
          </p:nvSpPr>
          <p:spPr>
            <a:xfrm>
              <a:off x="1272002" y="5829234"/>
              <a:ext cx="4256384" cy="814013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</a:rPr>
                <a:t>损失曲线和准确率曲线效果收敛，且在测试集效果良好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78D24F6-848F-4E95-B07E-ADDAF8ECBD4D}"/>
              </a:ext>
            </a:extLst>
          </p:cNvPr>
          <p:cNvGrpSpPr/>
          <p:nvPr/>
        </p:nvGrpSpPr>
        <p:grpSpPr>
          <a:xfrm>
            <a:off x="6770077" y="2561429"/>
            <a:ext cx="4891491" cy="3559763"/>
            <a:chOff x="6838645" y="3116819"/>
            <a:chExt cx="4635912" cy="3276092"/>
          </a:xfrm>
        </p:grpSpPr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41F61CEA-6F5F-4616-B583-D0CDF43B11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38645" y="3116819"/>
              <a:ext cx="4635912" cy="2728578"/>
            </a:xfrm>
            <a:prstGeom prst="rect">
              <a:avLst/>
            </a:prstGeom>
          </p:spPr>
        </p:pic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DE8B4198-52AA-476B-8731-B2CD42330838}"/>
                </a:ext>
              </a:extLst>
            </p:cNvPr>
            <p:cNvSpPr txBox="1"/>
            <p:nvPr/>
          </p:nvSpPr>
          <p:spPr>
            <a:xfrm>
              <a:off x="7374577" y="6024685"/>
              <a:ext cx="3538845" cy="368226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</a:rPr>
                <a:t>直方图分布曲线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426388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1.4"/>
</p:tagLst>
</file>

<file path=ppt/theme/theme1.xml><?xml version="1.0" encoding="utf-8"?>
<a:theme xmlns:a="http://schemas.openxmlformats.org/drawingml/2006/main" name="第一PPT，www.1ppt.com">
  <a:themeElements>
    <a:clrScheme name="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6253</TotalTime>
  <Pages>0</Pages>
  <Words>157</Words>
  <Characters>0</Characters>
  <Application>Microsoft Office PowerPoint</Application>
  <DocSecurity>0</DocSecurity>
  <PresentationFormat>宽屏</PresentationFormat>
  <Lines>0</Lines>
  <Paragraphs>22</Paragraphs>
  <Slides>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1" baseType="lpstr">
      <vt:lpstr>黑体</vt:lpstr>
      <vt:lpstr>华文细黑</vt:lpstr>
      <vt:lpstr>宋体</vt:lpstr>
      <vt:lpstr>Arial</vt:lpstr>
      <vt:lpstr>Calibri</vt:lpstr>
      <vt:lpstr>Calibri Light</vt:lpstr>
      <vt:lpstr>Trebuchet MS</vt:lpstr>
      <vt:lpstr>第一PPT，www.1ppt.com</vt:lpstr>
      <vt:lpstr>PowerPoint 演示文稿</vt:lpstr>
      <vt:lpstr>PowerPoint 演示文稿</vt:lpstr>
      <vt:lpstr>PowerPoint 演示文稿</vt:lpstr>
    </vt:vector>
  </TitlesOfParts>
  <Company>Microsoft</Company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第一PPT模板网-WWW.1PPT.COM</dc:title>
  <dc:creator>第一PPT模板网-WWW.1PPT.COM</dc:creator>
  <dc:description>第一PPT模板网-WWW.1PPT.COM</dc:description>
  <cp:lastModifiedBy>245328495@qq.com</cp:lastModifiedBy>
  <cp:revision>396</cp:revision>
  <dcterms:created xsi:type="dcterms:W3CDTF">2015-05-08T01:08:20Z</dcterms:created>
  <dcterms:modified xsi:type="dcterms:W3CDTF">2018-08-22T16:13:08Z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2052-9.1.0.5184</vt:lpwstr>
  </property>
</Properties>
</file>

<file path=docProps/thumbnail.jpeg>
</file>